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6" r:id="rId2"/>
    <p:sldId id="403" r:id="rId3"/>
    <p:sldId id="337" r:id="rId4"/>
    <p:sldId id="392" r:id="rId5"/>
    <p:sldId id="404" r:id="rId6"/>
    <p:sldId id="408" r:id="rId7"/>
    <p:sldId id="405" r:id="rId8"/>
    <p:sldId id="406" r:id="rId9"/>
    <p:sldId id="407" r:id="rId10"/>
    <p:sldId id="390" r:id="rId11"/>
    <p:sldId id="410" r:id="rId12"/>
    <p:sldId id="411" r:id="rId13"/>
    <p:sldId id="329" r:id="rId1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9867" autoAdjust="0"/>
  </p:normalViewPr>
  <p:slideViewPr>
    <p:cSldViewPr>
      <p:cViewPr>
        <p:scale>
          <a:sx n="90" d="100"/>
          <a:sy n="90" d="100"/>
        </p:scale>
        <p:origin x="-153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42" y="-7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2369" tIns="46184" rIns="92369" bIns="46184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2369" tIns="46184" rIns="92369" bIns="46184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B12217FE-4015-4ABB-A121-10E15B49547D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2369" tIns="46184" rIns="92369" bIns="46184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2369" tIns="46184" rIns="92369" bIns="46184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0C1A6262-11CF-48ED-9A83-52893CF6C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2369" tIns="46184" rIns="92369" bIns="461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2369" tIns="46184" rIns="92369" bIns="461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97244F16-C37B-4BCA-AD64-32134460541D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9" tIns="46184" rIns="92369" bIns="4618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2369" tIns="46184" rIns="92369" bIns="4618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2369" tIns="46184" rIns="92369" bIns="461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2369" tIns="46184" rIns="92369" bIns="461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0073A85-E376-46C3-AE18-57643B294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922955-88F2-4DF0-9166-6CF8CF658EB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51445F-1355-442A-B2A2-FDCFCC50DEB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51C1-F731-4E0B-9E65-BF659AEDBDF2}" type="datetime1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AC01-347C-4416-8C23-B76AB2035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A989-21A2-401D-9468-48511791CACE}" type="datetime1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73F59-AF98-4845-9FB2-54F89151B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24038-94F6-45BB-83C2-5CD6FC7977B7}" type="datetime1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E1B7-41BB-40D6-AD4D-B531DCD4B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D233-EF15-4DEF-A6DF-D2E96CC88B4A}" type="datetime1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62D12-AE76-4E0D-98B9-7E2ACC5E8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A88BB-C490-4927-A4B1-8FB12C8D0617}" type="datetime1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8953D-8384-48A0-81C3-7D4ABF4D2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598FE-C2AD-49A9-8741-4E12E3187FE6}" type="datetime1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76AE-3F1A-414C-A941-C6AFA9560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5F900-56FD-4F9D-B40F-D441FF927515}" type="datetime1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248D7-9554-4940-AAE9-E7BB17400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2F935-60B2-46DE-A39B-4532784CD309}" type="datetime1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02CF3-F307-419C-99B3-4D81AB887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7B3C9-5235-45A6-995A-AF59EFC443D2}" type="datetime1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7CF4-DAC6-4CC3-866A-850815FF7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2FCF7-9C0F-4038-8408-2534EE5F20A3}" type="datetime1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1EE74-51E7-4B44-B5F8-E3ED8A2CE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45626-977B-4E84-A0C0-04E67240153F}" type="datetime1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2368-2424-489C-8F13-37B58944E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0C5EA9-F610-45E6-8651-628DD1A84A83}" type="datetime1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3D16B4-4A0A-4D10-A2BE-A4BD7A5C8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47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5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3" Type="http://schemas.openxmlformats.org/officeDocument/2006/relationships/image" Target="../../word/media/image35.svg"/></Relationships>
</file>

<file path=ppt/slides/_rels/slide8.xml.rels><?xml version="1.0" encoding="UTF-8" standalone="yes"?>
<Relationships xmlns="http://schemas.openxmlformats.org/package/2006/relationships"><Relationship Id="rId68" Type="http://schemas.openxmlformats.org/officeDocument/2006/relationships/image" Target="../media/image11.png"/><Relationship Id="rId67" Type="http://schemas.openxmlformats.org/officeDocument/2006/relationships/image" Target="../../word/media/image4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192588" y="2698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0033CC"/>
              </a:solidFill>
              <a:effectDag name="">
                <a:cont type="tree" name="">
                  <a:effect ref="fillLine"/>
                  <a:outerShdw dist="38100" dir="13500000" algn="br">
                    <a:srgbClr val="5580FF"/>
                  </a:outerShdw>
                </a:cont>
                <a:cont type="tree" name="">
                  <a:effect ref="fillLine"/>
                  <a:outerShdw dist="38100" dir="2700000" algn="tl">
                    <a:srgbClr val="001E7A"/>
                  </a:outerShdw>
                </a:cont>
                <a:effect ref="fillLine"/>
              </a:effectDag>
              <a:latin typeface="Verdana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5272088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43875" y="7643813"/>
            <a:ext cx="7620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6080" name="Rectangle 1024"/>
          <p:cNvSpPr>
            <a:spLocks noChangeArrowheads="1"/>
          </p:cNvSpPr>
          <p:nvPr/>
        </p:nvSpPr>
        <p:spPr bwMode="auto">
          <a:xfrm>
            <a:off x="0" y="1700808"/>
            <a:ext cx="655272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</a:rPr>
              <a:t>Круглый стол АРСС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«Развитие нормативно-технической базы в области металлоконструкций»</a:t>
            </a:r>
          </a:p>
          <a:p>
            <a:pPr algn="ctr">
              <a:defRPr/>
            </a:pPr>
            <a:endParaRPr lang="ru-RU" sz="20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Rectangle 1024"/>
          <p:cNvSpPr>
            <a:spLocks noChangeArrowheads="1"/>
          </p:cNvSpPr>
          <p:nvPr/>
        </p:nvSpPr>
        <p:spPr bwMode="auto">
          <a:xfrm>
            <a:off x="0" y="3140968"/>
            <a:ext cx="633571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</a:rPr>
              <a:t> Доклад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«Планируемые изменения в СП 260.1325800.2016 «Конструкции стальные тонкостенные из холодногнутых оцинкованных профилей и гофрированных листов. Правила проектирования» на 2020 год»</a:t>
            </a:r>
          </a:p>
        </p:txBody>
      </p:sp>
      <p:sp>
        <p:nvSpPr>
          <p:cNvPr id="8" name="Rectangle 1024"/>
          <p:cNvSpPr>
            <a:spLocks noChangeArrowheads="1"/>
          </p:cNvSpPr>
          <p:nvPr/>
        </p:nvSpPr>
        <p:spPr bwMode="auto">
          <a:xfrm>
            <a:off x="539552" y="5085184"/>
            <a:ext cx="63357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Докладчик:      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Главный специалист, к.т.н.                            Беляев В.Ф.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14282" y="3857628"/>
            <a:ext cx="8678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q"/>
            </a:pP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728" y="6143644"/>
            <a:ext cx="2206570" cy="512022"/>
          </a:xfrm>
          <a:prstGeom prst="rect">
            <a:avLst/>
          </a:prstGeom>
        </p:spPr>
      </p:pic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16632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</a:rPr>
              <a:t>Изменения в формуле для определения условной гибкости при               плоской форме потери устойчивости при центральном сжатии</a:t>
            </a:r>
            <a:endParaRPr lang="ru-RU" sz="1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5616624" cy="474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1560" y="5373216"/>
            <a:ext cx="5832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Calibri" pitchFamily="34" charset="0"/>
              </a:rPr>
              <a:t>Планируемое изменение  также будет содержать  ряд других исправлений, уточнений и дополнений к </a:t>
            </a:r>
            <a:r>
              <a:rPr lang="ru-RU" sz="1400" b="1" dirty="0" smtClean="0">
                <a:solidFill>
                  <a:srgbClr val="0070C0"/>
                </a:solidFill>
                <a:latin typeface="Calibri" pitchFamily="34" charset="0"/>
              </a:rPr>
              <a:t>рассматриваемым разделам СП 260.1325800.2016 </a:t>
            </a:r>
            <a:endParaRPr lang="ru-RU" sz="14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87CF4-DAC6-4CC3-866A-850815FF708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0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</a:rPr>
              <a:t>Учет коэффициента        при расчете гофрированных профилей</a:t>
            </a:r>
            <a:endParaRPr lang="ru-RU" sz="1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0"/>
            <a:ext cx="362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chemeClr val="bg1"/>
                </a:solidFill>
                <a:latin typeface="+mn-lt"/>
              </a:rPr>
              <a:t>χ</a:t>
            </a:r>
            <a:r>
              <a:rPr lang="en-US" sz="1600" b="1" baseline="-25000" dirty="0" smtClean="0">
                <a:solidFill>
                  <a:schemeClr val="bg1"/>
                </a:solidFill>
                <a:latin typeface="+mn-lt"/>
              </a:rPr>
              <a:t>d</a:t>
            </a:r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816424" cy="578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373349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87CF4-DAC6-4CC3-866A-850815FF708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34888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i="1" dirty="0" smtClean="0">
                <a:solidFill>
                  <a:srgbClr val="0070C0"/>
                </a:solidFill>
                <a:latin typeface="Calibri" pitchFamily="34" charset="0"/>
              </a:rPr>
              <a:t>Спасибо за внимание!</a:t>
            </a:r>
            <a:endParaRPr lang="ru-RU" sz="3200" b="1" i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5" descr="лого_цве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571500"/>
            <a:ext cx="377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57188" y="5929313"/>
            <a:ext cx="2286000" cy="8302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800">
              <a:solidFill>
                <a:srgbClr val="FF0000"/>
              </a:solidFill>
            </a:endParaRPr>
          </a:p>
        </p:txBody>
      </p:sp>
      <p:sp>
        <p:nvSpPr>
          <p:cNvPr id="19460" name="Содержимое 2"/>
          <p:cNvSpPr txBox="1">
            <a:spLocks/>
          </p:cNvSpPr>
          <p:nvPr/>
        </p:nvSpPr>
        <p:spPr bwMode="auto">
          <a:xfrm>
            <a:off x="1042988" y="1585913"/>
            <a:ext cx="5976937" cy="3643312"/>
          </a:xfrm>
          <a:prstGeom prst="rect">
            <a:avLst/>
          </a:prstGeom>
          <a:solidFill>
            <a:schemeClr val="tx1"/>
          </a:solidFill>
          <a:ln w="0" cap="sq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indent="85725" algn="ctr">
              <a:defRPr/>
            </a:pP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indent="85725" algn="ctr">
              <a:defRPr/>
            </a:pP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Контактная информация:</a:t>
            </a:r>
          </a:p>
          <a:p>
            <a:pPr algn="ctr">
              <a:defRPr/>
            </a:pPr>
            <a:endParaRPr lang="ru-RU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Адрес: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117997, Москва, ул. Архитектора Власова, 49</a:t>
            </a:r>
          </a:p>
          <a:p>
            <a:pPr lvl="1" algn="ctr">
              <a:defRPr/>
            </a:pPr>
            <a:endParaRPr lang="ru-RU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Телефон: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+7 (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499) 128-77-77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Факс: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+7 (495) 660-79-40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Электронная почта: </a:t>
            </a:r>
            <a:r>
              <a:rPr lang="en-US" u="sng" dirty="0">
                <a:solidFill>
                  <a:schemeClr val="bg1"/>
                </a:solidFill>
                <a:latin typeface="Calibri" pitchFamily="34" charset="0"/>
              </a:rPr>
              <a:t>info</a:t>
            </a:r>
            <a:r>
              <a:rPr lang="ru-RU" u="sng" dirty="0">
                <a:solidFill>
                  <a:schemeClr val="bg1"/>
                </a:solidFill>
                <a:latin typeface="Calibri" pitchFamily="34" charset="0"/>
              </a:rPr>
              <a:t>@</a:t>
            </a:r>
            <a:r>
              <a:rPr lang="ru-RU" u="sng" dirty="0" err="1">
                <a:solidFill>
                  <a:schemeClr val="bg1"/>
                </a:solidFill>
                <a:latin typeface="Calibri" pitchFamily="34" charset="0"/>
              </a:rPr>
              <a:t>stako.ru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Сайт: </a:t>
            </a:r>
            <a:r>
              <a:rPr lang="ru-RU" u="sng" dirty="0">
                <a:solidFill>
                  <a:schemeClr val="bg1"/>
                </a:solidFill>
                <a:latin typeface="Calibri" pitchFamily="34" charset="0"/>
              </a:rPr>
              <a:t>http://www.stako.ru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  <a:p>
            <a:pPr indent="85725" algn="ctr">
              <a:defRPr/>
            </a:pPr>
            <a:endParaRPr lang="ru-RU" dirty="0">
              <a:solidFill>
                <a:schemeClr val="bg1"/>
              </a:solidFill>
              <a:latin typeface="Calibri" pitchFamily="34" charset="0"/>
            </a:endParaRPr>
          </a:p>
          <a:p>
            <a:pPr indent="85725" algn="ctr">
              <a:defRPr/>
            </a:pP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85750" y="571500"/>
            <a:ext cx="6572250" cy="5857875"/>
          </a:xfrm>
          <a:prstGeom prst="rect">
            <a:avLst/>
          </a:prstGeom>
          <a:noFill/>
        </p:spPr>
        <p:txBody>
          <a:bodyPr/>
          <a:lstStyle/>
          <a:p>
            <a:pPr indent="18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indent="18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indent="18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9" name="Рисунок 18" descr="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728" y="6143644"/>
            <a:ext cx="2206570" cy="512022"/>
          </a:xfrm>
          <a:prstGeom prst="rect">
            <a:avLst/>
          </a:prstGeom>
        </p:spPr>
      </p:pic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196752"/>
            <a:ext cx="390618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2000" sy="102000" algn="ctr" rotWithShape="0">
              <a:schemeClr val="bg1">
                <a:lumMod val="50000"/>
                <a:lumOff val="50000"/>
              </a:schemeClr>
            </a:outerShdw>
          </a:effectLst>
        </p:spPr>
      </p:pic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467544" y="188640"/>
            <a:ext cx="7992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1950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Разработка изменения к СП 260.1325800.2016 внесена в План разработки и утверждения сводов правил и актуализации ранее утвержденных сводов правил, строительных норм и правил на 2020 год!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467544" y="188640"/>
            <a:ext cx="799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Перечень разделов СП 260.1325800.2016, рассмотренных в 2018 – 2019 годах в рамках договоров с АРСС  для подготовки проекта изменений на 2020 год</a:t>
            </a:r>
          </a:p>
        </p:txBody>
      </p:sp>
      <p:pic>
        <p:nvPicPr>
          <p:cNvPr id="5" name="Рисунок 4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728" y="6143644"/>
            <a:ext cx="2206570" cy="512022"/>
          </a:xfrm>
          <a:prstGeom prst="rect">
            <a:avLst/>
          </a:prstGeom>
        </p:spPr>
      </p:pic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024"/>
          <p:cNvSpPr>
            <a:spLocks noChangeArrowheads="1"/>
          </p:cNvSpPr>
          <p:nvPr/>
        </p:nvSpPr>
        <p:spPr bwMode="auto">
          <a:xfrm>
            <a:off x="539552" y="836712"/>
            <a:ext cx="8424936" cy="539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70C0"/>
                </a:solidFill>
              </a:rPr>
              <a:t>1) По разделу 5 «Общие положения»:</a:t>
            </a:r>
          </a:p>
          <a:p>
            <a:pPr lvl="0">
              <a:lnSpc>
                <a:spcPct val="120000"/>
              </a:lnSpc>
            </a:pPr>
            <a:r>
              <a:rPr lang="ru-RU" sz="1200" dirty="0" smtClean="0">
                <a:solidFill>
                  <a:srgbClr val="0070C0"/>
                </a:solidFill>
              </a:rPr>
              <a:t>     5.4 Учет назначения и условий работы конструкций;</a:t>
            </a:r>
          </a:p>
          <a:p>
            <a:pPr marL="180975" indent="-180975">
              <a:lnSpc>
                <a:spcPct val="120000"/>
              </a:lnSpc>
            </a:pPr>
            <a:r>
              <a:rPr lang="ru-RU" sz="1200" b="1" dirty="0" smtClean="0">
                <a:solidFill>
                  <a:srgbClr val="0070C0"/>
                </a:solidFill>
              </a:rPr>
              <a:t>2) По разделу 7 «Расчет конструктивных систем зданий и сооружений на прочность и устойчивость»:</a:t>
            </a:r>
          </a:p>
          <a:p>
            <a:pPr marL="712788" lvl="0" indent="-447675">
              <a:lnSpc>
                <a:spcPct val="120000"/>
              </a:lnSpc>
            </a:pPr>
            <a:r>
              <a:rPr lang="ru-RU" sz="1200" dirty="0" smtClean="0">
                <a:solidFill>
                  <a:srgbClr val="0070C0"/>
                </a:solidFill>
              </a:rPr>
              <a:t>7.1   Общие положения;</a:t>
            </a:r>
          </a:p>
          <a:p>
            <a:pPr marL="712788" lvl="0" indent="-447675">
              <a:lnSpc>
                <a:spcPct val="120000"/>
              </a:lnSpc>
            </a:pPr>
            <a:r>
              <a:rPr lang="ru-RU" sz="1200" dirty="0" smtClean="0">
                <a:solidFill>
                  <a:srgbClr val="0070C0"/>
                </a:solidFill>
              </a:rPr>
              <a:t>7.2   Расчет конструкций из тонкостенных профилей;</a:t>
            </a:r>
          </a:p>
          <a:p>
            <a:pPr marL="712788" lvl="0" indent="-447675">
              <a:lnSpc>
                <a:spcPct val="120000"/>
              </a:lnSpc>
            </a:pPr>
            <a:r>
              <a:rPr lang="ru-RU" sz="1200" dirty="0" smtClean="0">
                <a:solidFill>
                  <a:srgbClr val="0070C0"/>
                </a:solidFill>
              </a:rPr>
              <a:t>7.3   Расчет тонкостенных профилей с учетом </a:t>
            </a:r>
            <a:r>
              <a:rPr lang="ru-RU" sz="1200" dirty="0" err="1" smtClean="0">
                <a:solidFill>
                  <a:srgbClr val="0070C0"/>
                </a:solidFill>
              </a:rPr>
              <a:t>закритической</a:t>
            </a:r>
            <a:r>
              <a:rPr lang="ru-RU" sz="1200" dirty="0" smtClean="0">
                <a:solidFill>
                  <a:srgbClr val="0070C0"/>
                </a:solidFill>
              </a:rPr>
              <a:t> работы сжатых пластин;</a:t>
            </a:r>
          </a:p>
          <a:p>
            <a:pPr marL="712788" lvl="0" indent="-447675">
              <a:lnSpc>
                <a:spcPct val="120000"/>
              </a:lnSpc>
            </a:pPr>
            <a:r>
              <a:rPr lang="ru-RU" sz="1200" dirty="0" smtClean="0">
                <a:solidFill>
                  <a:srgbClr val="0070C0"/>
                </a:solidFill>
              </a:rPr>
              <a:t>7.4   Трапециевидные гофрированные листы с промежуточными элементами жесткости;</a:t>
            </a:r>
          </a:p>
          <a:p>
            <a:pPr marL="712788" lvl="0" indent="-447675">
              <a:lnSpc>
                <a:spcPct val="120000"/>
              </a:lnSpc>
            </a:pPr>
            <a:r>
              <a:rPr lang="ru-RU" sz="1200" dirty="0" smtClean="0">
                <a:solidFill>
                  <a:srgbClr val="0070C0"/>
                </a:solidFill>
              </a:rPr>
              <a:t>7.5    Стенки гофров с элементами жесткости в количестве не более двух;</a:t>
            </a:r>
          </a:p>
          <a:p>
            <a:pPr marL="712788" lvl="0" indent="-447675">
              <a:lnSpc>
                <a:spcPct val="120000"/>
              </a:lnSpc>
            </a:pPr>
            <a:r>
              <a:rPr lang="ru-RU" sz="1200" dirty="0" smtClean="0">
                <a:solidFill>
                  <a:srgbClr val="0070C0"/>
                </a:solidFill>
              </a:rPr>
              <a:t>7.6    Гофрированные листы с элементами жесткости на полках и стенках;</a:t>
            </a:r>
          </a:p>
          <a:p>
            <a:pPr marL="712788" lvl="0" indent="-447675">
              <a:lnSpc>
                <a:spcPct val="120000"/>
              </a:lnSpc>
            </a:pPr>
            <a:r>
              <a:rPr lang="ru-RU" sz="1200" dirty="0" smtClean="0">
                <a:solidFill>
                  <a:srgbClr val="0070C0"/>
                </a:solidFill>
              </a:rPr>
              <a:t>7.7.2   Элементы центрально растянутые и сжатые;</a:t>
            </a:r>
          </a:p>
          <a:p>
            <a:pPr marL="712788" lvl="0" indent="-447675">
              <a:lnSpc>
                <a:spcPct val="120000"/>
              </a:lnSpc>
            </a:pPr>
            <a:r>
              <a:rPr lang="ru-RU" sz="1200" dirty="0" smtClean="0">
                <a:solidFill>
                  <a:srgbClr val="0070C0"/>
                </a:solidFill>
              </a:rPr>
              <a:t>7.7.3   Расчет элементов при изгибе;</a:t>
            </a:r>
          </a:p>
          <a:p>
            <a:pPr marL="712788" lvl="0" indent="-447675">
              <a:lnSpc>
                <a:spcPct val="120000"/>
              </a:lnSpc>
            </a:pPr>
            <a:r>
              <a:rPr lang="ru-RU" sz="1200" dirty="0" smtClean="0">
                <a:solidFill>
                  <a:srgbClr val="0070C0"/>
                </a:solidFill>
              </a:rPr>
              <a:t>7.7.4   Совместное действие изгиба и продольной силы;</a:t>
            </a:r>
          </a:p>
          <a:p>
            <a:pPr marL="712788" lvl="0" indent="-447675">
              <a:lnSpc>
                <a:spcPct val="120000"/>
              </a:lnSpc>
            </a:pPr>
            <a:r>
              <a:rPr lang="ru-RU" sz="1200" dirty="0" smtClean="0">
                <a:solidFill>
                  <a:srgbClr val="0070C0"/>
                </a:solidFill>
              </a:rPr>
              <a:t>7.7.8   Расчет на устойчивость центрально сжатых стержней;</a:t>
            </a:r>
          </a:p>
          <a:p>
            <a:pPr marL="712788" lvl="0" indent="-447675">
              <a:lnSpc>
                <a:spcPct val="120000"/>
              </a:lnSpc>
            </a:pPr>
            <a:r>
              <a:rPr lang="ru-RU" sz="1200" dirty="0" smtClean="0">
                <a:solidFill>
                  <a:srgbClr val="0070C0"/>
                </a:solidFill>
              </a:rPr>
              <a:t>7.7.9   Общая устойчивость изгибаемых балок;</a:t>
            </a:r>
          </a:p>
          <a:p>
            <a:pPr marL="712788" lvl="0" indent="-447675">
              <a:lnSpc>
                <a:spcPct val="120000"/>
              </a:lnSpc>
            </a:pPr>
            <a:r>
              <a:rPr lang="ru-RU" sz="1200" dirty="0" smtClean="0">
                <a:solidFill>
                  <a:srgbClr val="0070C0"/>
                </a:solidFill>
              </a:rPr>
              <a:t>7.7.10 Устойчивость при </a:t>
            </a:r>
            <a:r>
              <a:rPr lang="ru-RU" sz="1200" dirty="0" err="1" smtClean="0">
                <a:solidFill>
                  <a:srgbClr val="0070C0"/>
                </a:solidFill>
              </a:rPr>
              <a:t>внецентренном</a:t>
            </a:r>
            <a:r>
              <a:rPr lang="ru-RU" sz="1200" dirty="0" smtClean="0">
                <a:solidFill>
                  <a:srgbClr val="0070C0"/>
                </a:solidFill>
              </a:rPr>
              <a:t> сжатии элементов сплошного сечения;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70C0"/>
                </a:solidFill>
              </a:rPr>
              <a:t>3) По разделу 10 «Расчет соединений»:</a:t>
            </a:r>
          </a:p>
          <a:p>
            <a:pPr marL="265113" lvl="0">
              <a:lnSpc>
                <a:spcPct val="120000"/>
              </a:lnSpc>
            </a:pPr>
            <a:r>
              <a:rPr lang="ru-RU" sz="1200" dirty="0" smtClean="0">
                <a:solidFill>
                  <a:srgbClr val="0070C0"/>
                </a:solidFill>
              </a:rPr>
              <a:t>10.1     Расчет несущей способности элементов в соединениях на метизах;</a:t>
            </a:r>
          </a:p>
          <a:p>
            <a:pPr marL="265113" lvl="0">
              <a:lnSpc>
                <a:spcPct val="120000"/>
              </a:lnSpc>
            </a:pPr>
            <a:r>
              <a:rPr lang="ru-RU" sz="1200" dirty="0" smtClean="0">
                <a:solidFill>
                  <a:srgbClr val="0070C0"/>
                </a:solidFill>
              </a:rPr>
              <a:t>10.2    Требования к расстановке метизов в соединениях;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70C0"/>
                </a:solidFill>
              </a:rPr>
              <a:t>4) Приложение Б «Определение эффективной ширины сжатых элементов жесткости»</a:t>
            </a:r>
          </a:p>
          <a:p>
            <a:pPr marL="1339850" indent="-1339850">
              <a:lnSpc>
                <a:spcPct val="120000"/>
              </a:lnSpc>
            </a:pPr>
            <a:r>
              <a:rPr lang="ru-RU" sz="1200" b="1" dirty="0" smtClean="0">
                <a:solidFill>
                  <a:srgbClr val="0070C0"/>
                </a:solidFill>
              </a:rPr>
              <a:t>5) Приложение В «Коэффициенты взаимодействия </a:t>
            </a:r>
            <a:r>
              <a:rPr lang="en-US" sz="1200" b="1" i="1" dirty="0" err="1" smtClean="0">
                <a:solidFill>
                  <a:srgbClr val="0070C0"/>
                </a:solidFill>
              </a:rPr>
              <a:t>k</a:t>
            </a:r>
            <a:r>
              <a:rPr lang="en-US" sz="1200" b="1" i="1" baseline="-25000" dirty="0" err="1" smtClean="0">
                <a:solidFill>
                  <a:srgbClr val="0070C0"/>
                </a:solidFill>
              </a:rPr>
              <a:t>ij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</a:rPr>
              <a:t>в формулах взаимодействия для сечений, подверженных деформациям кручения. Коэффициенты взаимодействия </a:t>
            </a:r>
            <a:r>
              <a:rPr lang="en-US" sz="1200" b="1" i="1" dirty="0" err="1" smtClean="0">
                <a:solidFill>
                  <a:srgbClr val="0070C0"/>
                </a:solidFill>
              </a:rPr>
              <a:t>k</a:t>
            </a:r>
            <a:r>
              <a:rPr lang="en-US" sz="1200" b="1" i="1" baseline="-25000" dirty="0" err="1" smtClean="0">
                <a:solidFill>
                  <a:srgbClr val="0070C0"/>
                </a:solidFill>
              </a:rPr>
              <a:t>ij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</a:rPr>
              <a:t>в формулах взаимодействия для сечений, не чувствительных к деформациям кручения»</a:t>
            </a:r>
          </a:p>
          <a:p>
            <a:pPr marL="1339850" indent="-1339850">
              <a:lnSpc>
                <a:spcPct val="120000"/>
              </a:lnSpc>
            </a:pPr>
            <a:r>
              <a:rPr lang="ru-RU" sz="1200" b="1" dirty="0" smtClean="0">
                <a:solidFill>
                  <a:srgbClr val="0070C0"/>
                </a:solidFill>
              </a:rPr>
              <a:t>6) Приложение Г «Определение критического момента потери устойчивости плоской формы изгиба в упругой стадии»</a:t>
            </a:r>
            <a:endParaRPr lang="ru-RU" sz="1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728" y="6143644"/>
            <a:ext cx="2206570" cy="512022"/>
          </a:xfrm>
          <a:prstGeom prst="rect">
            <a:avLst/>
          </a:prstGeom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8864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Перечень разделов СП 260.1325800.2016, которые планируется дополнительно рассмотреть в рамках подготовки проекта изменений  в 2020 году</a:t>
            </a:r>
          </a:p>
        </p:txBody>
      </p:sp>
      <p:sp>
        <p:nvSpPr>
          <p:cNvPr id="14" name="Rectangle 1024"/>
          <p:cNvSpPr>
            <a:spLocks noChangeArrowheads="1"/>
          </p:cNvSpPr>
          <p:nvPr/>
        </p:nvSpPr>
        <p:spPr bwMode="auto">
          <a:xfrm>
            <a:off x="539552" y="836712"/>
            <a:ext cx="8424936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lnSpc>
                <a:spcPct val="120000"/>
              </a:lnSpc>
              <a:buAutoNum type="arabicParenR"/>
            </a:pPr>
            <a:r>
              <a:rPr lang="ru-RU" sz="1200" b="1" dirty="0" smtClean="0">
                <a:solidFill>
                  <a:srgbClr val="0070C0"/>
                </a:solidFill>
              </a:rPr>
              <a:t>По разделу 6 «Материалы для конструкций и соединений»:</a:t>
            </a:r>
          </a:p>
          <a:p>
            <a:pPr marL="1169988" lvl="0" indent="-947738">
              <a:lnSpc>
                <a:spcPct val="120000"/>
              </a:lnSpc>
            </a:pPr>
            <a:r>
              <a:rPr lang="ru-RU" sz="1200" dirty="0" smtClean="0">
                <a:solidFill>
                  <a:srgbClr val="0070C0"/>
                </a:solidFill>
              </a:rPr>
              <a:t>Таблица 6.2 (Нормативные и расчетные сопротивления при растяжении, сжатии и изгибе холоднокатаного листового проката)</a:t>
            </a:r>
            <a:endParaRPr lang="ru-RU" sz="1200" b="1" dirty="0" smtClean="0">
              <a:solidFill>
                <a:srgbClr val="0070C0"/>
              </a:solidFill>
            </a:endParaRPr>
          </a:p>
          <a:p>
            <a:pPr marL="180975" indent="-180975">
              <a:lnSpc>
                <a:spcPct val="120000"/>
              </a:lnSpc>
            </a:pPr>
            <a:r>
              <a:rPr lang="ru-RU" sz="1200" b="1" dirty="0" smtClean="0">
                <a:solidFill>
                  <a:srgbClr val="0070C0"/>
                </a:solidFill>
              </a:rPr>
              <a:t>2) По разделу 7 «Расчет конструктивных систем зданий и сооружений на прочность и устойчивость»:</a:t>
            </a:r>
          </a:p>
          <a:p>
            <a:pPr marL="712788" lvl="0" indent="-447675">
              <a:lnSpc>
                <a:spcPct val="120000"/>
              </a:lnSpc>
            </a:pPr>
            <a:r>
              <a:rPr lang="ru-RU" sz="1200" dirty="0" smtClean="0">
                <a:solidFill>
                  <a:srgbClr val="0070C0"/>
                </a:solidFill>
              </a:rPr>
              <a:t>7.7.5     Совместное действие продольной, поперечной силы;</a:t>
            </a:r>
          </a:p>
          <a:p>
            <a:pPr marL="712788" lvl="0" indent="-447675">
              <a:lnSpc>
                <a:spcPct val="120000"/>
              </a:lnSpc>
            </a:pPr>
            <a:r>
              <a:rPr lang="ru-RU" sz="1200" dirty="0" smtClean="0">
                <a:solidFill>
                  <a:srgbClr val="0070C0"/>
                </a:solidFill>
              </a:rPr>
              <a:t>7.7.12   Расчет потери устойчивости стенки от местной нагрузки;</a:t>
            </a:r>
          </a:p>
          <a:p>
            <a:pPr marL="712788" lvl="0" indent="-447675">
              <a:lnSpc>
                <a:spcPct val="120000"/>
              </a:lnSpc>
            </a:pPr>
            <a:r>
              <a:rPr lang="ru-RU" sz="1200" dirty="0" smtClean="0">
                <a:solidFill>
                  <a:srgbClr val="0070C0"/>
                </a:solidFill>
              </a:rPr>
              <a:t>7.7.13   Расчет перфорированного настила (подраздел также включает расчет «</a:t>
            </a:r>
            <a:r>
              <a:rPr lang="ru-RU" sz="1200" dirty="0" err="1" smtClean="0">
                <a:solidFill>
                  <a:srgbClr val="0070C0"/>
                </a:solidFill>
              </a:rPr>
              <a:t>термопрофилей</a:t>
            </a:r>
            <a:r>
              <a:rPr lang="ru-RU" sz="1200" dirty="0" smtClean="0">
                <a:solidFill>
                  <a:srgbClr val="0070C0"/>
                </a:solidFill>
              </a:rPr>
              <a:t>»);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70C0"/>
                </a:solidFill>
              </a:rPr>
              <a:t>3) Раздел 8 «Кассетные профили, раскрепленные гофрированными листами»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780928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Итак, планируемое изменение затронет основные и наиболее важные положения                СП 260.1325800.2016. </a:t>
            </a:r>
          </a:p>
          <a:p>
            <a:pPr indent="361950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Дальнейшая работа по совершенствованию разделов СП 260.1325800, не вошедших в приведенные выше перечни, планируется в рамках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перевыпуска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данного нормативного документа.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87CF4-DAC6-4CC3-866A-850815FF708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Некоторые из наиболее важных изменений СП 260.1325800.2016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15816" y="2852936"/>
          <a:ext cx="5976664" cy="3284095"/>
        </p:xfrm>
        <a:graphic>
          <a:graphicData uri="http://schemas.openxmlformats.org/drawingml/2006/table">
            <a:tbl>
              <a:tblPr/>
              <a:tblGrid>
                <a:gridCol w="4228188"/>
                <a:gridCol w="1748476"/>
              </a:tblGrid>
              <a:tr h="406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Элементы конструкции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Коэффициенты условия работы,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ru-RU" sz="1200" baseline="-25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1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Балки, прогоны из одиночных и </a:t>
                      </a:r>
                      <a:r>
                        <a:rPr kumimoji="0" lang="ru-RU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сдвоенных</a:t>
                      </a: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гнутых профилей С-, </a:t>
                      </a:r>
                      <a:r>
                        <a:rPr kumimoji="0" lang="en-US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и Σ- образных сечений 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12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0,95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85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Колонны и стойки из спаренных профилей С- и 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Symath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latin typeface="Symath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образных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сечений с толщиной стенки профиля: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2,0 мм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3,0 мм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Колонны и стойки из одиночных С- и 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Symath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latin typeface="Symath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образных сечений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толщиной стенки профиля: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1,5 мм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3,0 мм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4,0 мм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0,75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6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Сжатые и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внецентренно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сжатые колонны и стойки из спаренных швеллеров с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неокаймленными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полками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0,75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620688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</a:rPr>
              <a:t> Учет назначения и условий работы конструкций. Изменения в строках 1, 2 и 3 Таблицы 5.1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15816" y="1052736"/>
          <a:ext cx="5939155" cy="1565910"/>
        </p:xfrm>
        <a:graphic>
          <a:graphicData uri="http://schemas.openxmlformats.org/drawingml/2006/table">
            <a:tbl>
              <a:tblPr/>
              <a:tblGrid>
                <a:gridCol w="4248472"/>
                <a:gridCol w="1690683"/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Элемент конструкции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Коэффициент условия работы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γ</a:t>
                      </a:r>
                      <a:r>
                        <a:rPr lang="ru-RU" sz="1200" i="1" baseline="-25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с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85725" lvl="0" indent="-85725" algn="l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1. Балки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, прогоны из одиночных гнутых профилей С-,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Z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- и Σ- образных сечений  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0,95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180975" lvl="0" indent="-180975" algn="just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2. Колонны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и стойки из спаренных профилей С- и Σ- образных сечений  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0,95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180975" lvl="0" indent="-180975" algn="just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3. Сжатые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и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внецентренно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 сжатые колонны и стойки из спаренных швеллеров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0,80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1772816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</a:rPr>
              <a:t>Действующая  редакция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43711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</a:rPr>
              <a:t>Новая редакция </a:t>
            </a:r>
          </a:p>
        </p:txBody>
      </p:sp>
      <p:cxnSp>
        <p:nvCxnSpPr>
          <p:cNvPr id="10" name="Прямая со стрелкой 9"/>
          <p:cNvCxnSpPr>
            <a:stCxn id="7" idx="3"/>
          </p:cNvCxnSpPr>
          <p:nvPr/>
        </p:nvCxnSpPr>
        <p:spPr>
          <a:xfrm flipV="1">
            <a:off x="2339752" y="1916832"/>
            <a:ext cx="288032" cy="9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3"/>
          </p:cNvCxnSpPr>
          <p:nvPr/>
        </p:nvCxnSpPr>
        <p:spPr>
          <a:xfrm flipV="1">
            <a:off x="2123728" y="4581128"/>
            <a:ext cx="360040" cy="9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87CF4-DAC6-4CC3-866A-850815FF708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63367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</a:rPr>
              <a:t>Исправлены неточности в альтернативном методе определения коэффициентов редукции </a:t>
            </a:r>
            <a:r>
              <a:rPr lang="el-GR" sz="1600" b="1" i="1" dirty="0" smtClean="0">
                <a:solidFill>
                  <a:schemeClr val="bg1"/>
                </a:solidFill>
                <a:latin typeface="Calibri" pitchFamily="34" charset="0"/>
              </a:rPr>
              <a:t>ρ</a:t>
            </a:r>
            <a:r>
              <a:rPr lang="ru-RU" sz="1600" b="1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</a:rPr>
              <a:t>(по фактическим напряжениям сжатия)</a:t>
            </a:r>
            <a:endParaRPr lang="ru-RU" sz="1600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477479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17500" dist="50800" dir="5400000" algn="ctr" rotWithShape="0">
              <a:schemeClr val="bg1"/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87CF4-DAC6-4CC3-866A-850815FF708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8640"/>
            <a:ext cx="74168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</a:rPr>
              <a:t> Расчет краевых и промежуточных элементов жесткости</a:t>
            </a:r>
          </a:p>
          <a:p>
            <a:pPr indent="361950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Изменения касаются 3-го этапа расчетов, а именно итерационного уточнения понижающего коэффициента        , который учитывает 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</a:rPr>
              <a:t>потерию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устойчивости формы сечения (плоскую форму потери устойчивости элемента жёсткости).</a:t>
            </a:r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764704"/>
            <a:ext cx="222570" cy="244827"/>
          </a:xfrm>
          <a:prstGeom prst="rect">
            <a:avLst/>
          </a:prstGeom>
          <a:noFill/>
        </p:spPr>
      </p:pic>
      <p:pic>
        <p:nvPicPr>
          <p:cNvPr id="43" name="Рисунок 42"/>
          <p:cNvPicPr/>
          <p:nvPr/>
        </p:nvPicPr>
        <p:blipFill>
          <a:blip r:embed="rId3" cstate="print">
            <a:extLst>
              <a:ext uri="{96DAC541-7B7A-43D3-8B79-37D633B846F1}">
                <asvg:svgBlip xmlns:lc="http://schemas.openxmlformats.org/drawingml/2006/lockedCanvas" xmlns:pic="http://schemas.openxmlformats.org/drawingml/2006/picture" xmlns:wpc="http://schemas.microsoft.com/office/word/2010/wordprocessingCanvas" xmlns:mc="http://schemas.openxmlformats.org/markup-compatibility/2006" xmlns:wp14="http://schemas.microsoft.com/office/word/2010/wordprocessingDrawing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svg="http://schemas.microsoft.com/office/drawing/2016/SVG/main" xmlns:w16se="http://schemas.microsoft.com/office/word/2015/wordml/symex" xmlns:w16cid="http://schemas.microsoft.com/office/word/2016/wordml/cid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r:embed="rId53"/>
              </a:ext>
            </a:extLst>
          </a:blip>
          <a:stretch>
            <a:fillRect/>
          </a:stretch>
        </p:blipFill>
        <p:spPr>
          <a:xfrm>
            <a:off x="5796136" y="1124744"/>
            <a:ext cx="3203848" cy="2160240"/>
          </a:xfrm>
          <a:prstGeom prst="rect">
            <a:avLst/>
          </a:prstGeom>
          <a:solidFill>
            <a:schemeClr val="tx1"/>
          </a:solidFill>
          <a:effectLst>
            <a:outerShdw blurRad="152400" dist="50800" dir="5400000" algn="ctr" rotWithShape="0">
              <a:schemeClr val="bg1"/>
            </a:outerShdw>
          </a:effectLst>
        </p:spPr>
      </p:pic>
      <p:pic>
        <p:nvPicPr>
          <p:cNvPr id="108584" name="Picture 40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539552" y="1340768"/>
            <a:ext cx="5112568" cy="477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6300192" y="3284984"/>
            <a:ext cx="2213939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Одинарный краевой отгиб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87CF4-DAC6-4CC3-866A-850815FF708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96DAC541-7B7A-43D3-8B79-37D633B846F1}">
                <asvg:svgBlip xmlns:lc="http://schemas.openxmlformats.org/drawingml/2006/lockedCanvas" xmlns:pic="http://schemas.openxmlformats.org/drawingml/2006/picture" xmlns:wpc="http://schemas.microsoft.com/office/word/2010/wordprocessingCanvas" xmlns:mc="http://schemas.openxmlformats.org/markup-compatibility/2006" xmlns:wp14="http://schemas.microsoft.com/office/word/2010/wordprocessingDrawing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svg="http://schemas.microsoft.com/office/drawing/2016/SVG/main" xmlns:w16se="http://schemas.microsoft.com/office/word/2015/wordml/symex" xmlns:w16cid="http://schemas.microsoft.com/office/word/2016/wordml/cid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r:embed="rId67"/>
              </a:ext>
            </a:extLst>
          </a:blip>
          <a:stretch>
            <a:fillRect/>
          </a:stretch>
        </p:blipFill>
        <p:spPr>
          <a:xfrm>
            <a:off x="5868144" y="260648"/>
            <a:ext cx="3013200" cy="3067200"/>
          </a:xfrm>
          <a:prstGeom prst="rect">
            <a:avLst/>
          </a:prstGeom>
          <a:solidFill>
            <a:schemeClr val="tx1"/>
          </a:solidFill>
          <a:effectLst>
            <a:outerShdw blurRad="254000" dist="50800" dir="5400000" algn="ctr" rotWithShape="0">
              <a:schemeClr val="bg1"/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796136" y="3356992"/>
            <a:ext cx="3096344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Сечение сжатой пластинки, усиленной промежуточным элементом жесткости, с краевыми условиями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395536" y="260648"/>
            <a:ext cx="512462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87CF4-DAC6-4CC3-866A-850815FF708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8640"/>
            <a:ext cx="74168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</a:rPr>
              <a:t> Расчет краевых и промежуточных элементов жесткости</a:t>
            </a:r>
          </a:p>
          <a:p>
            <a:pPr indent="361950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Также изменения касаются Этапа 4, а именно определения уменьшенной эффективной площади элемента жесткости и соответствующей уменьшенной толщины</a:t>
            </a:r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5256584" cy="515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 bwMode="auto">
        <a:ln>
          <a:solidFill>
            <a:schemeClr val="tx1">
              <a:lumMod val="50000"/>
            </a:schemeClr>
          </a:solidFill>
          <a:headEnd/>
          <a:tailEnd/>
        </a:ln>
      </a:spPr>
      <a:bodyPr anchor="ctr"/>
      <a:lstStyle>
        <a:defPPr eaLnBrk="0" hangingPunct="0">
          <a:defRPr sz="1200" b="1" dirty="0" smtClean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chemeClr val="bg1"/>
            </a:solidFill>
            <a:latin typeface="+mj-lt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12285</TotalTime>
  <Words>815</Words>
  <Application>Microsoft Office PowerPoint</Application>
  <PresentationFormat>Экран (4:3)</PresentationFormat>
  <Paragraphs>119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ОТЕЧЕСТВЕННЫЙ ОПЫТ ПРОЕКТИРОВАНИЯ ОПОРНЫХ ОСНОВАНИЙ МОРСКИХ СТАЦИОНАРНЫХ ПЛАТФОРМ ДЛЯ ДОБЫЧИ НЕФТИ И ГАЗА</dc:title>
  <dc:creator>Угловская Дарья Валерьевна</dc:creator>
  <cp:lastModifiedBy>Косенков</cp:lastModifiedBy>
  <cp:revision>1010</cp:revision>
  <dcterms:modified xsi:type="dcterms:W3CDTF">2019-11-13T16:11:28Z</dcterms:modified>
</cp:coreProperties>
</file>